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7" r:id="rId16"/>
    <p:sldId id="278" r:id="rId17"/>
    <p:sldId id="279" r:id="rId18"/>
    <p:sldId id="281" r:id="rId19"/>
    <p:sldId id="282" r:id="rId20"/>
    <p:sldId id="283" r:id="rId21"/>
    <p:sldId id="284" r:id="rId22"/>
    <p:sldId id="285" r:id="rId23"/>
    <p:sldId id="286" r:id="rId24"/>
    <p:sldId id="288" r:id="rId25"/>
    <p:sldId id="289" r:id="rId26"/>
    <p:sldId id="290" r:id="rId27"/>
    <p:sldId id="294" r:id="rId28"/>
    <p:sldId id="291" r:id="rId29"/>
    <p:sldId id="292" r:id="rId30"/>
    <p:sldId id="29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7E2F3-962A-40AE-86BB-9AA3EC0478BE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B692B-EB0D-42EA-ABB6-FC6FC8F75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6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692B-EB0D-42EA-ABB6-FC6FC8F75C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59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gif"/><Relationship Id="rId7" Type="http://schemas.openxmlformats.org/officeDocument/2006/relationships/image" Target="../media/image14.jp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gif"/><Relationship Id="rId11" Type="http://schemas.openxmlformats.org/officeDocument/2006/relationships/image" Target="../media/image18.jpg"/><Relationship Id="rId5" Type="http://schemas.openxmlformats.org/officeDocument/2006/relationships/image" Target="../media/image12.gif"/><Relationship Id="rId10" Type="http://schemas.openxmlformats.org/officeDocument/2006/relationships/image" Target="../media/image17.png"/><Relationship Id="rId4" Type="http://schemas.openxmlformats.org/officeDocument/2006/relationships/image" Target="../media/image11.gif"/><Relationship Id="rId9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295399"/>
          </a:xfrm>
        </p:spPr>
        <p:txBody>
          <a:bodyPr>
            <a:normAutofit/>
          </a:bodyPr>
          <a:lstStyle/>
          <a:p>
            <a:r>
              <a:rPr lang="en-US" sz="7200" dirty="0" smtClean="0">
                <a:solidFill>
                  <a:srgbClr val="C00000"/>
                </a:solidFill>
              </a:rPr>
              <a:t>WELCOME</a:t>
            </a:r>
            <a:endParaRPr lang="en-US" sz="72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828800"/>
            <a:ext cx="8077200" cy="46482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29599" cy="46482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8211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>
            <a:normAutofit/>
          </a:bodyPr>
          <a:lstStyle/>
          <a:p>
            <a:r>
              <a:rPr lang="en-US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know </a:t>
            </a:r>
            <a:br>
              <a:rPr lang="en-US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kinds of article?</a:t>
            </a:r>
            <a:endParaRPr lang="en-US" sz="7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322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609600"/>
            <a:ext cx="6934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There are  </a:t>
            </a:r>
            <a:r>
              <a:rPr lang="en-US" sz="4800" i="1" u="sng" dirty="0" smtClean="0">
                <a:solidFill>
                  <a:srgbClr val="C00000"/>
                </a:solidFill>
              </a:rPr>
              <a:t>2 kinds </a:t>
            </a:r>
            <a:r>
              <a:rPr lang="en-US" sz="4800" dirty="0" smtClean="0"/>
              <a:t>of article</a:t>
            </a:r>
            <a:endParaRPr lang="en-US" sz="4800" dirty="0"/>
          </a:p>
        </p:txBody>
      </p:sp>
      <p:sp>
        <p:nvSpPr>
          <p:cNvPr id="3" name="Oval 2"/>
          <p:cNvSpPr/>
          <p:nvPr/>
        </p:nvSpPr>
        <p:spPr>
          <a:xfrm>
            <a:off x="3048000" y="1905000"/>
            <a:ext cx="3276600" cy="1600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Article</a:t>
            </a:r>
            <a:endParaRPr lang="en-US" sz="6000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 flipV="1">
            <a:off x="1638300" y="3505200"/>
            <a:ext cx="6096000" cy="2639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 flipH="1">
            <a:off x="1521228" y="3787476"/>
            <a:ext cx="533400" cy="980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7365415" y="3637165"/>
            <a:ext cx="448547" cy="1042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152399" y="4767689"/>
            <a:ext cx="3032759" cy="8711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 smtClean="0">
                <a:solidFill>
                  <a:srgbClr val="C00000"/>
                </a:solidFill>
              </a:rPr>
              <a:t>Indefinite</a:t>
            </a:r>
            <a:endParaRPr lang="en-US" sz="5400" b="1" i="1" dirty="0">
              <a:solidFill>
                <a:srgbClr val="C00000"/>
              </a:solidFill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5748937" y="4679371"/>
            <a:ext cx="2933700" cy="80702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smtClean="0">
                <a:solidFill>
                  <a:srgbClr val="C00000"/>
                </a:solidFill>
              </a:rPr>
              <a:t>Definite</a:t>
            </a:r>
            <a:endParaRPr lang="en-US" sz="6000" b="1" i="1" dirty="0">
              <a:solidFill>
                <a:srgbClr val="C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6172200"/>
            <a:ext cx="2514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A,AN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019801" y="6019800"/>
            <a:ext cx="2362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</a:t>
            </a:r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>
            <a:off x="1668778" y="5638801"/>
            <a:ext cx="45719" cy="5333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7215787" y="5486400"/>
            <a:ext cx="45719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8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81200" y="457200"/>
            <a:ext cx="48768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Alphabet=26</a:t>
            </a:r>
            <a:endParaRPr lang="en-US" sz="6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133600" y="1550324"/>
            <a:ext cx="457200" cy="12690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 flipH="1">
            <a:off x="6400800" y="1524000"/>
            <a:ext cx="4572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art 4"/>
          <p:cNvSpPr/>
          <p:nvPr/>
        </p:nvSpPr>
        <p:spPr>
          <a:xfrm>
            <a:off x="1295400" y="2438400"/>
            <a:ext cx="2133600" cy="1981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vowel</a:t>
            </a:r>
            <a:endParaRPr lang="en-US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Heart 5"/>
          <p:cNvSpPr/>
          <p:nvPr/>
        </p:nvSpPr>
        <p:spPr>
          <a:xfrm>
            <a:off x="5486400" y="2438400"/>
            <a:ext cx="2362200" cy="1981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Consonant</a:t>
            </a:r>
            <a:endParaRPr lang="en-US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4419600"/>
            <a:ext cx="39624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a,e,i,o,u</a:t>
            </a:r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=5</a:t>
            </a:r>
            <a:endParaRPr lang="en-US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4419600" y="4419600"/>
            <a:ext cx="4572000" cy="2209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B,c,d,f,g,h,j,k,l,m,n,p,q,r,s,t,v,w,x,y,z</a:t>
            </a:r>
            <a:r>
              <a:rPr lang="en-US" sz="5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=21</a:t>
            </a:r>
            <a:endParaRPr lang="en-US" sz="5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155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152400"/>
            <a:ext cx="8762999" cy="65532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1716677" cy="2346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077" y="228600"/>
            <a:ext cx="1940923" cy="23829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820" y="602307"/>
            <a:ext cx="1734762" cy="2113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28601"/>
            <a:ext cx="1607820" cy="23469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062" y="602307"/>
            <a:ext cx="1465637" cy="2009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946862"/>
            <a:ext cx="1716677" cy="18537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889712"/>
            <a:ext cx="1296785" cy="20632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427" y="2946862"/>
            <a:ext cx="1334217" cy="20061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2955521"/>
            <a:ext cx="1524000" cy="18450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715587"/>
            <a:ext cx="1607820" cy="2237413"/>
          </a:xfrm>
          <a:prstGeom prst="rect">
            <a:avLst/>
          </a:prstGeom>
        </p:spPr>
      </p:pic>
      <p:sp>
        <p:nvSpPr>
          <p:cNvPr id="13" name="Round Single Corner Rectangle 12"/>
          <p:cNvSpPr/>
          <p:nvPr/>
        </p:nvSpPr>
        <p:spPr>
          <a:xfrm>
            <a:off x="152400" y="5143500"/>
            <a:ext cx="1692579" cy="14097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Apple</a:t>
            </a:r>
          </a:p>
        </p:txBody>
      </p:sp>
      <p:sp>
        <p:nvSpPr>
          <p:cNvPr id="14" name="Round Diagonal Corner Rectangle 13"/>
          <p:cNvSpPr/>
          <p:nvPr/>
        </p:nvSpPr>
        <p:spPr>
          <a:xfrm>
            <a:off x="2063807" y="5105400"/>
            <a:ext cx="1679517" cy="14478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elephant</a:t>
            </a:r>
            <a:endParaRPr lang="en-US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962400" y="5143500"/>
            <a:ext cx="1638028" cy="1409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</a:t>
            </a:r>
            <a:endParaRPr lang="en-US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44710" y="5143500"/>
            <a:ext cx="1407872" cy="1409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orange</a:t>
            </a:r>
            <a:endParaRPr lang="en-US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20394" y="5124450"/>
            <a:ext cx="1671206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umbrella</a:t>
            </a:r>
            <a:endParaRPr lang="en-US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793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/>
          <a:lstStyle/>
          <a:p>
            <a:pPr algn="l"/>
            <a:r>
              <a:rPr lang="en-US" dirty="0" smtClean="0"/>
              <a:t>An apple=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elephant=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an important image=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orange=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umbrella=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39436"/>
            <a:ext cx="2286000" cy="914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40" y="1695450"/>
            <a:ext cx="1158240" cy="1028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670" y="2895600"/>
            <a:ext cx="1905401" cy="133973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40" y="4419600"/>
            <a:ext cx="1722120" cy="8991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711537"/>
            <a:ext cx="1109265" cy="97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9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6705600"/>
          </a:xfrm>
        </p:spPr>
        <p:txBody>
          <a:bodyPr>
            <a:normAutofit/>
          </a:bodyPr>
          <a:lstStyle/>
          <a:p>
            <a:r>
              <a:rPr lang="en-US" sz="60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Vowel </a:t>
            </a:r>
            <a:r>
              <a:rPr lang="en-US" sz="4000" dirty="0" err="1" smtClean="0"/>
              <a:t>থাকা</a:t>
            </a:r>
            <a:r>
              <a:rPr lang="en-US" sz="4000" dirty="0" smtClean="0"/>
              <a:t> </a:t>
            </a:r>
            <a:r>
              <a:rPr lang="en-US" sz="4000" dirty="0" err="1" smtClean="0"/>
              <a:t>সত্ত্বেও</a:t>
            </a:r>
            <a:r>
              <a:rPr lang="en-US" sz="4000" dirty="0" smtClean="0"/>
              <a:t> </a:t>
            </a:r>
            <a:r>
              <a:rPr lang="en-US" sz="4000" dirty="0" err="1" smtClean="0"/>
              <a:t>উহার</a:t>
            </a:r>
            <a:r>
              <a:rPr lang="en-US" sz="4000" dirty="0" smtClean="0"/>
              <a:t> </a:t>
            </a:r>
            <a:r>
              <a:rPr lang="en-US" sz="4000" dirty="0" err="1" smtClean="0"/>
              <a:t>উচ্চারণ</a:t>
            </a:r>
            <a:r>
              <a:rPr lang="en-US" sz="4000" dirty="0" smtClean="0"/>
              <a:t> </a:t>
            </a:r>
            <a:r>
              <a:rPr lang="en-US" sz="4000" dirty="0" err="1" smtClean="0"/>
              <a:t>যদি</a:t>
            </a:r>
            <a:r>
              <a:rPr lang="en-US" sz="4000" dirty="0" smtClean="0"/>
              <a:t> </a:t>
            </a:r>
            <a:r>
              <a:rPr lang="en-US" sz="4000" b="1" i="1" u="sng" dirty="0" smtClean="0">
                <a:solidFill>
                  <a:srgbClr val="C00000"/>
                </a:solidFill>
              </a:rPr>
              <a:t>‘’</a:t>
            </a:r>
            <a:r>
              <a:rPr lang="bn-BD" sz="4000" b="1" i="1" u="sng" dirty="0" smtClean="0">
                <a:solidFill>
                  <a:srgbClr val="C00000"/>
                </a:solidFill>
              </a:rPr>
              <a:t>ইউ</a:t>
            </a:r>
            <a:r>
              <a:rPr lang="en-US" sz="4000" b="1" i="1" u="sng" dirty="0" smtClean="0">
                <a:solidFill>
                  <a:srgbClr val="C00000"/>
                </a:solidFill>
              </a:rPr>
              <a:t>’’</a:t>
            </a:r>
            <a:r>
              <a:rPr lang="bn-BD" sz="4000" b="1" i="1" u="sng" dirty="0" smtClean="0">
                <a:solidFill>
                  <a:srgbClr val="C00000"/>
                </a:solidFill>
              </a:rPr>
              <a:t> বা </a:t>
            </a:r>
            <a:r>
              <a:rPr lang="en-US" sz="4000" b="1" i="1" u="sng" dirty="0" smtClean="0">
                <a:solidFill>
                  <a:srgbClr val="C00000"/>
                </a:solidFill>
              </a:rPr>
              <a:t>‘’</a:t>
            </a:r>
            <a:r>
              <a:rPr lang="bn-BD" sz="4000" b="1" i="1" u="sng" dirty="0" smtClean="0">
                <a:solidFill>
                  <a:srgbClr val="C00000"/>
                </a:solidFill>
              </a:rPr>
              <a:t>ওয়া</a:t>
            </a:r>
            <a:r>
              <a:rPr lang="en-US" sz="4000" b="1" i="1" u="sng" dirty="0" smtClean="0">
                <a:solidFill>
                  <a:srgbClr val="C00000"/>
                </a:solidFill>
              </a:rPr>
              <a:t>’</a:t>
            </a:r>
            <a:r>
              <a:rPr lang="en-US" sz="4000" dirty="0" smtClean="0">
                <a:solidFill>
                  <a:srgbClr val="C00000"/>
                </a:solidFill>
              </a:rPr>
              <a:t>’ </a:t>
            </a:r>
            <a:r>
              <a:rPr lang="bn-BD" sz="4000" dirty="0" smtClean="0"/>
              <a:t>এর</a:t>
            </a:r>
            <a:r>
              <a:rPr lang="en-US" sz="4000" dirty="0" smtClean="0"/>
              <a:t> </a:t>
            </a:r>
            <a:r>
              <a:rPr lang="bn-BD" sz="4000" dirty="0" smtClean="0"/>
              <a:t>মত হয় তাহলে</a:t>
            </a:r>
            <a:br>
              <a:rPr lang="bn-BD" sz="4000" dirty="0" smtClean="0"/>
            </a:br>
            <a:r>
              <a:rPr lang="bn-BD" sz="4000" dirty="0" smtClean="0"/>
              <a:t>এর আগে </a:t>
            </a:r>
            <a:r>
              <a:rPr lang="en-US" sz="4000" dirty="0" smtClean="0"/>
              <a:t>A </a:t>
            </a:r>
            <a:r>
              <a:rPr lang="bn-BD" sz="4000" dirty="0" smtClean="0"/>
              <a:t>বসে।</a:t>
            </a:r>
            <a:r>
              <a:rPr lang="en-US" dirty="0"/>
              <a:t> </a:t>
            </a:r>
            <a:r>
              <a:rPr lang="en-US" dirty="0" smtClean="0"/>
              <a:t>      Example-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 gave me </a:t>
            </a:r>
            <a:r>
              <a:rPr lang="en-US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dirty="0" smtClean="0"/>
              <a:t>one taka note.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3429000"/>
            <a:ext cx="4721629" cy="1981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19600" y="6096000"/>
            <a:ext cx="1066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</a:rPr>
              <a:t>ওয়া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4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6858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             </a:t>
            </a:r>
            <a:r>
              <a:rPr lang="en-US" sz="4000" dirty="0" smtClean="0"/>
              <a:t> Salam is </a:t>
            </a:r>
            <a:r>
              <a:rPr lang="en-US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4000" dirty="0" smtClean="0"/>
              <a:t>university student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29367"/>
            <a:ext cx="2514600" cy="3429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8976"/>
            <a:ext cx="3962400" cy="34393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29367"/>
            <a:ext cx="1905000" cy="3429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733800"/>
            <a:ext cx="2590799" cy="2895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876800" y="5334000"/>
            <a:ext cx="1143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ইউ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051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Consonant </a:t>
            </a:r>
            <a:r>
              <a:rPr lang="bn-BD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 ক্ষেএে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7300" dirty="0" smtClean="0"/>
              <a:t>He has</a:t>
            </a:r>
            <a:r>
              <a:rPr lang="en-US" sz="73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7300" dirty="0" err="1" smtClean="0"/>
              <a:t>zeraf</a:t>
            </a:r>
            <a:r>
              <a:rPr lang="en-US" sz="7300" dirty="0" smtClean="0"/>
              <a:t>.</a:t>
            </a:r>
            <a:br>
              <a:rPr lang="en-US" sz="7300" dirty="0" smtClean="0"/>
            </a:br>
            <a:r>
              <a:rPr lang="en-US" sz="7300" dirty="0" smtClean="0"/>
              <a:t>I have</a:t>
            </a:r>
            <a:r>
              <a:rPr lang="en-US" sz="73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7300" dirty="0" smtClean="0"/>
              <a:t>table.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bn-BD" sz="5400" dirty="0" smtClean="0"/>
              <a:t/>
            </a:r>
            <a:br>
              <a:rPr lang="bn-BD" sz="5400" dirty="0" smtClean="0"/>
            </a:br>
            <a:r>
              <a:rPr lang="bn-BD" sz="5400" dirty="0"/>
              <a:t/>
            </a:r>
            <a:br>
              <a:rPr lang="bn-BD" sz="5400" dirty="0"/>
            </a:br>
            <a:r>
              <a:rPr lang="bn-BD" sz="5400" dirty="0" smtClean="0"/>
              <a:t/>
            </a:r>
            <a:br>
              <a:rPr lang="bn-BD" sz="5400" dirty="0" smtClean="0"/>
            </a:br>
            <a:r>
              <a:rPr lang="bn-BD" sz="5400" dirty="0"/>
              <a:t/>
            </a:r>
            <a:br>
              <a:rPr lang="bn-BD" sz="5400" dirty="0"/>
            </a:br>
            <a:endParaRPr 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52600"/>
            <a:ext cx="3276600" cy="2438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43396"/>
            <a:ext cx="2926080" cy="264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7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5162"/>
          </a:xfrm>
        </p:spPr>
        <p:txBody>
          <a:bodyPr>
            <a:normAutofit/>
          </a:bodyPr>
          <a:lstStyle/>
          <a:p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Salam has</a:t>
            </a:r>
            <a:r>
              <a:rPr lang="en-US" sz="6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6000" dirty="0" smtClean="0"/>
              <a:t>horse.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3400"/>
            <a:ext cx="7467600" cy="3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6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6705600"/>
          </a:xfrm>
        </p:spPr>
        <p:txBody>
          <a:bodyPr>
            <a:normAutofit fontScale="90000"/>
          </a:bodyPr>
          <a:lstStyle/>
          <a:p>
            <a:r>
              <a:rPr lang="bn-BD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n-BD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Exception</a:t>
            </a: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n-BD" sz="6000" i="1" dirty="0" smtClean="0"/>
              <a:t>কোনো  বাক্যে </a:t>
            </a:r>
            <a:r>
              <a:rPr lang="en-US" sz="6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bn-BD" sz="6000" i="1" dirty="0" smtClean="0"/>
              <a:t>এর উচ্চারণ </a:t>
            </a:r>
            <a:br>
              <a:rPr lang="bn-BD" sz="6000" i="1" dirty="0" smtClean="0"/>
            </a:br>
            <a:r>
              <a:rPr lang="bn-BD" sz="6000" i="1" dirty="0" smtClean="0"/>
              <a:t>যদি</a:t>
            </a:r>
            <a:r>
              <a:rPr lang="en-US" sz="6000" i="1" dirty="0" smtClean="0"/>
              <a:t> Silent(</a:t>
            </a:r>
            <a:r>
              <a:rPr lang="bn-BD" sz="6000" i="1" dirty="0" smtClean="0"/>
              <a:t>উহ্য</a:t>
            </a:r>
            <a:r>
              <a:rPr lang="en-US" sz="6000" i="1" dirty="0" smtClean="0"/>
              <a:t>)</a:t>
            </a:r>
            <a:r>
              <a:rPr lang="bn-BD" sz="6000" i="1" dirty="0" smtClean="0"/>
              <a:t> থাকলে তাহলে এর আগে  </a:t>
            </a:r>
            <a:r>
              <a:rPr lang="en-US" sz="6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bn-BD" sz="6000" i="1" dirty="0" smtClean="0"/>
              <a:t>বসে। </a:t>
            </a:r>
            <a:r>
              <a:rPr lang="en-US" sz="6000" i="1" dirty="0" smtClean="0"/>
              <a:t/>
            </a:r>
            <a:br>
              <a:rPr lang="en-US" sz="6000" i="1" dirty="0" smtClean="0"/>
            </a:br>
            <a:r>
              <a:rPr lang="en-US" sz="6000" i="1" dirty="0" smtClean="0"/>
              <a:t/>
            </a:r>
            <a:br>
              <a:rPr lang="en-US" sz="6000" i="1" dirty="0" smtClean="0"/>
            </a:br>
            <a:r>
              <a:rPr lang="en-US" sz="6000" i="1" dirty="0" smtClean="0"/>
              <a:t>             </a:t>
            </a:r>
            <a:r>
              <a:rPr lang="en-US" sz="6000" i="1" dirty="0" smtClean="0"/>
              <a:t>Bablu is</a:t>
            </a:r>
            <a:r>
              <a:rPr lang="en-US" sz="6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</a:t>
            </a:r>
            <a:r>
              <a:rPr lang="en-US" sz="6000" i="1" dirty="0" smtClean="0"/>
              <a:t>honest</a:t>
            </a:r>
            <a:br>
              <a:rPr lang="en-US" sz="6000" i="1" dirty="0" smtClean="0"/>
            </a:br>
            <a:r>
              <a:rPr lang="en-US" sz="6000" i="1" dirty="0" smtClean="0"/>
              <a:t>teacher.</a:t>
            </a:r>
            <a:br>
              <a:rPr lang="en-US" sz="6000" i="1" dirty="0" smtClean="0"/>
            </a:br>
            <a:r>
              <a:rPr lang="en-US" sz="6000" i="1" dirty="0" smtClean="0"/>
              <a:t/>
            </a:r>
            <a:br>
              <a:rPr lang="en-US" sz="6000" i="1" dirty="0" smtClean="0"/>
            </a:b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299662" y="4953000"/>
            <a:ext cx="1066800" cy="7620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FF00"/>
                </a:solidFill>
              </a:rPr>
              <a:t>ওয়া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" y="3429000"/>
            <a:ext cx="2748259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953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TEACHER INTRODUCTION</a:t>
            </a:r>
            <a:endParaRPr lang="en-US" sz="6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md.Bablu</a:t>
            </a:r>
            <a:r>
              <a:rPr lang="en-US" dirty="0" smtClean="0"/>
              <a:t> </a:t>
            </a:r>
            <a:r>
              <a:rPr lang="en-US" dirty="0" err="1" smtClean="0"/>
              <a:t>mia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Assintant</a:t>
            </a:r>
            <a:r>
              <a:rPr lang="en-US" dirty="0" smtClean="0"/>
              <a:t> teacher in English </a:t>
            </a:r>
            <a:r>
              <a:rPr lang="en-US" dirty="0" err="1" smtClean="0"/>
              <a:t>Mathail</a:t>
            </a:r>
            <a:r>
              <a:rPr lang="en-US" dirty="0" smtClean="0"/>
              <a:t> </a:t>
            </a:r>
            <a:r>
              <a:rPr lang="en-US" dirty="0" err="1" smtClean="0"/>
              <a:t>Chapor</a:t>
            </a:r>
            <a:r>
              <a:rPr lang="en-US" dirty="0" smtClean="0"/>
              <a:t> </a:t>
            </a:r>
            <a:r>
              <a:rPr lang="en-US" dirty="0" smtClean="0"/>
              <a:t>Ideal Versatile High School</a:t>
            </a:r>
          </a:p>
          <a:p>
            <a:pPr marL="0" indent="0">
              <a:buNone/>
            </a:pPr>
            <a:r>
              <a:rPr lang="en-US" dirty="0" err="1" smtClean="0"/>
              <a:t>Kazipur,Sirajgonj</a:t>
            </a:r>
            <a:r>
              <a:rPr lang="en-US" dirty="0" smtClean="0"/>
              <a:t>.</a:t>
            </a:r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417638"/>
            <a:ext cx="2747356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259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6700" b="1" i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A,an</a:t>
            </a:r>
            <a:r>
              <a:rPr lang="en-US" sz="6700" dirty="0" smtClean="0"/>
              <a:t> </a:t>
            </a:r>
            <a:r>
              <a:rPr lang="bn-BD" dirty="0" smtClean="0"/>
              <a:t>এর ব্যবহার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4102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AN=S.S.C</a:t>
            </a:r>
          </a:p>
          <a:p>
            <a:r>
              <a:rPr lang="en-US" dirty="0" smtClean="0"/>
              <a:t>AN=H.S.C</a:t>
            </a:r>
          </a:p>
          <a:p>
            <a:r>
              <a:rPr lang="en-US" dirty="0" smtClean="0"/>
              <a:t>AN=M.A</a:t>
            </a:r>
          </a:p>
          <a:p>
            <a:r>
              <a:rPr lang="en-US" dirty="0" smtClean="0"/>
              <a:t>AN=M.S.C</a:t>
            </a:r>
          </a:p>
          <a:p>
            <a:r>
              <a:rPr lang="en-US" dirty="0" smtClean="0"/>
              <a:t>AN=M.COM</a:t>
            </a:r>
          </a:p>
          <a:p>
            <a:r>
              <a:rPr lang="en-US" dirty="0" smtClean="0"/>
              <a:t>AN=A.T.O</a:t>
            </a:r>
          </a:p>
          <a:p>
            <a:r>
              <a:rPr lang="en-US" dirty="0" smtClean="0"/>
              <a:t>AN=L.L.B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3200" dirty="0" smtClean="0"/>
              <a:t>A=P.S.C</a:t>
            </a:r>
          </a:p>
          <a:p>
            <a:r>
              <a:rPr lang="en-US" sz="3200" dirty="0" smtClean="0"/>
              <a:t>A=J.S.C</a:t>
            </a:r>
          </a:p>
          <a:p>
            <a:r>
              <a:rPr lang="en-US" sz="3200" dirty="0" smtClean="0"/>
              <a:t>A=B.A</a:t>
            </a:r>
          </a:p>
          <a:p>
            <a:r>
              <a:rPr lang="en-US" sz="3200" dirty="0" smtClean="0"/>
              <a:t>A=B.S.C</a:t>
            </a:r>
          </a:p>
          <a:p>
            <a:r>
              <a:rPr lang="en-US" sz="3200" dirty="0" smtClean="0"/>
              <a:t>A=B.COM</a:t>
            </a:r>
          </a:p>
          <a:p>
            <a:r>
              <a:rPr lang="en-US" sz="3200" dirty="0" smtClean="0"/>
              <a:t>A=P.HD</a:t>
            </a:r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57200" y="1296093"/>
            <a:ext cx="2971800" cy="1409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endParaRPr lang="en-US" sz="6000" b="1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4572000" y="1486593"/>
            <a:ext cx="24384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5447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6126162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>Little, few, great,</a:t>
            </a:r>
            <a:br>
              <a:rPr lang="en-US" sz="5400" dirty="0" smtClean="0"/>
            </a:br>
            <a:r>
              <a:rPr lang="en-US" sz="5400" dirty="0" smtClean="0"/>
              <a:t> large, single, double,</a:t>
            </a:r>
            <a:br>
              <a:rPr lang="en-US" sz="5400" dirty="0" smtClean="0"/>
            </a:br>
            <a:r>
              <a:rPr lang="en-US" sz="5400" dirty="0" smtClean="0"/>
              <a:t>hundred, </a:t>
            </a:r>
            <a:r>
              <a:rPr lang="en-US" sz="5400" dirty="0" err="1" smtClean="0"/>
              <a:t>thousand,million</a:t>
            </a:r>
            <a:r>
              <a:rPr lang="en-US" sz="5400" dirty="0" smtClean="0"/>
              <a:t>= </a:t>
            </a:r>
            <a:r>
              <a:rPr lang="bn-BD" sz="3600" dirty="0" smtClean="0"/>
              <a:t>এগুলোর আগে শুন্যস্হান থাকলে </a:t>
            </a:r>
            <a:r>
              <a:rPr lang="en-US" sz="40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bn-BD" sz="3600" dirty="0" smtClean="0"/>
              <a:t>ব</a:t>
            </a:r>
            <a:r>
              <a:rPr lang="en-US" sz="3600" dirty="0" err="1" smtClean="0"/>
              <a:t>সে</a:t>
            </a:r>
            <a:r>
              <a:rPr lang="en-US" sz="3600" dirty="0" smtClean="0"/>
              <a:t>।</a:t>
            </a:r>
            <a:br>
              <a:rPr lang="en-US" sz="36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Amirul</a:t>
            </a:r>
            <a:r>
              <a:rPr lang="en-US" dirty="0" smtClean="0"/>
              <a:t> has</a:t>
            </a:r>
            <a:r>
              <a:rPr lang="en-US" sz="49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dirty="0" smtClean="0"/>
              <a:t>thousand of money.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048000"/>
            <a:ext cx="5638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1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6430962"/>
          </a:xfrm>
        </p:spPr>
        <p:txBody>
          <a:bodyPr>
            <a:normAutofit fontScale="90000"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Mother reads</a:t>
            </a:r>
            <a:r>
              <a:rPr lang="en-US" sz="4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</a:t>
            </a:r>
            <a:r>
              <a:rPr lang="en-US" sz="4800" dirty="0" smtClean="0"/>
              <a:t>holy Quran. </a:t>
            </a:r>
            <a:br>
              <a:rPr lang="en-US" sz="4800" dirty="0" smtClean="0"/>
            </a:br>
            <a:r>
              <a:rPr lang="en-US" sz="4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4800" dirty="0" smtClean="0"/>
              <a:t> Titanic ship looks very nice. </a:t>
            </a:r>
            <a:br>
              <a:rPr lang="en-US" sz="4800" dirty="0" smtClean="0"/>
            </a:br>
            <a:r>
              <a:rPr lang="en-US" sz="4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4800" dirty="0" smtClean="0"/>
              <a:t> </a:t>
            </a:r>
            <a:r>
              <a:rPr lang="en-US" sz="4800" dirty="0"/>
              <a:t>P</a:t>
            </a:r>
            <a:r>
              <a:rPr lang="en-US" sz="4800" dirty="0" smtClean="0"/>
              <a:t>adma is a big river. </a:t>
            </a:r>
            <a:br>
              <a:rPr lang="en-US" sz="4800" dirty="0" smtClean="0"/>
            </a:br>
            <a:endParaRPr lang="en-US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381000"/>
            <a:ext cx="2560320" cy="3200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81000"/>
            <a:ext cx="2743200" cy="32003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81000"/>
            <a:ext cx="2743200" cy="3200400"/>
          </a:xfrm>
          <a:prstGeom prst="rect">
            <a:avLst/>
          </a:prstGeom>
        </p:spPr>
      </p:pic>
      <p:sp>
        <p:nvSpPr>
          <p:cNvPr id="6" name="Round Same Side Corner Rectangle 5"/>
          <p:cNvSpPr/>
          <p:nvPr/>
        </p:nvSpPr>
        <p:spPr>
          <a:xfrm>
            <a:off x="4032365" y="2438400"/>
            <a:ext cx="1447800" cy="457200"/>
          </a:xfrm>
          <a:prstGeom prst="round2SameRect">
            <a:avLst>
              <a:gd name="adj1" fmla="val 16667"/>
              <a:gd name="adj2" fmla="val 2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আমিরুল</a:t>
            </a:r>
            <a:endParaRPr lang="en-US" b="1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646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 fontScale="90000"/>
          </a:bodyPr>
          <a:lstStyle/>
          <a:p>
            <a:r>
              <a:rPr lang="en-US" sz="3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bn-BD" sz="3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ব্যবহারের ছড়াটি</a:t>
            </a: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>নদী, সাগর দ্বীপপুন্জ, </a:t>
            </a:r>
            <a:br>
              <a:rPr lang="bn-BD" sz="3600" dirty="0" smtClean="0"/>
            </a:br>
            <a:r>
              <a:rPr lang="bn-BD" sz="3600" dirty="0" smtClean="0"/>
              <a:t>জাহাজাদী, গিরিপুন্জ।</a:t>
            </a:r>
            <a:br>
              <a:rPr lang="bn-BD" sz="3600" dirty="0" smtClean="0"/>
            </a:br>
            <a:r>
              <a:rPr lang="bn-BD" sz="3600" dirty="0" smtClean="0"/>
              <a:t>দিন, তারিখ,মাসের নাম</a:t>
            </a:r>
            <a:br>
              <a:rPr lang="bn-BD" sz="3600" dirty="0" smtClean="0"/>
            </a:br>
            <a:r>
              <a:rPr lang="bn-BD" sz="3600" dirty="0" smtClean="0"/>
              <a:t>আরো যত খ্যাত ধাম।</a:t>
            </a:r>
            <a:br>
              <a:rPr lang="bn-BD" sz="3600" dirty="0" smtClean="0"/>
            </a:br>
            <a:r>
              <a:rPr lang="bn-BD" sz="3600" dirty="0" smtClean="0"/>
              <a:t>জাতি, ধর্ম ও</a:t>
            </a:r>
            <a:r>
              <a:rPr lang="en-US" sz="3600" dirty="0" smtClean="0"/>
              <a:t> </a:t>
            </a:r>
            <a:r>
              <a:rPr lang="bn-BD" sz="3600" dirty="0" smtClean="0"/>
              <a:t>ধর্মগ্রন্থ</a:t>
            </a:r>
            <a:br>
              <a:rPr lang="bn-BD" sz="3600" dirty="0" smtClean="0"/>
            </a:br>
            <a:r>
              <a:rPr lang="bn-BD" sz="3600" dirty="0" smtClean="0"/>
              <a:t>কোট,সিনেট,সংবাদপ</a:t>
            </a:r>
            <a:r>
              <a:rPr lang="en-US" sz="3600" dirty="0" smtClean="0"/>
              <a:t>এ</a:t>
            </a:r>
            <a:r>
              <a:rPr lang="bn-BD" sz="3600" dirty="0" smtClean="0"/>
              <a:t>। </a:t>
            </a:r>
            <a:br>
              <a:rPr lang="bn-BD" sz="3600" dirty="0" smtClean="0"/>
            </a:br>
            <a:r>
              <a:rPr lang="bn-BD" sz="3600" dirty="0" smtClean="0"/>
              <a:t>চাঁদ,সূ</a:t>
            </a:r>
            <a:r>
              <a:rPr lang="en-US" sz="3600" dirty="0" err="1" smtClean="0"/>
              <a:t>য,গ্রহতাঁরা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আরো</a:t>
            </a:r>
            <a:r>
              <a:rPr lang="en-US" sz="3600" dirty="0" smtClean="0"/>
              <a:t> </a:t>
            </a:r>
            <a:r>
              <a:rPr lang="en-US" sz="3600" dirty="0" err="1" smtClean="0"/>
              <a:t>যত</a:t>
            </a:r>
            <a:r>
              <a:rPr lang="en-US" sz="3600" dirty="0" smtClean="0"/>
              <a:t> </a:t>
            </a:r>
            <a:r>
              <a:rPr lang="en-US" sz="3600" dirty="0" err="1" smtClean="0"/>
              <a:t>বিশ্ব</a:t>
            </a:r>
            <a:r>
              <a:rPr lang="en-US" sz="3600" dirty="0" smtClean="0"/>
              <a:t> </a:t>
            </a:r>
            <a:r>
              <a:rPr lang="en-US" sz="3600" dirty="0" err="1" smtClean="0"/>
              <a:t>ধারা</a:t>
            </a:r>
            <a:r>
              <a:rPr lang="en-US" sz="3600" dirty="0" smtClean="0"/>
              <a:t>।</a:t>
            </a:r>
            <a:br>
              <a:rPr lang="en-US" sz="3600" dirty="0" smtClean="0"/>
            </a:br>
            <a:r>
              <a:rPr lang="en-US" sz="3600" dirty="0" err="1" smtClean="0"/>
              <a:t>পৃথিবীতে</a:t>
            </a:r>
            <a:r>
              <a:rPr lang="en-US" sz="3600" dirty="0" smtClean="0"/>
              <a:t> </a:t>
            </a:r>
            <a:r>
              <a:rPr lang="en-US" sz="3600" dirty="0" err="1" smtClean="0"/>
              <a:t>অতুলনীয়</a:t>
            </a:r>
            <a:r>
              <a:rPr lang="en-US" sz="3600" dirty="0" smtClean="0"/>
              <a:t> </a:t>
            </a:r>
            <a:r>
              <a:rPr lang="en-US" sz="3600" dirty="0" err="1" smtClean="0"/>
              <a:t>যত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বসে</a:t>
            </a:r>
            <a:r>
              <a:rPr lang="en-US" sz="3600" dirty="0" smtClean="0"/>
              <a:t> </a:t>
            </a:r>
            <a:r>
              <a:rPr lang="en-US" sz="6000" b="1" i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3600" dirty="0" err="1" smtClean="0"/>
              <a:t>ইতি</a:t>
            </a:r>
            <a:r>
              <a:rPr lang="en-US" sz="3600" dirty="0" smtClean="0"/>
              <a:t> </a:t>
            </a:r>
            <a:r>
              <a:rPr lang="en-US" sz="3600" dirty="0" err="1" smtClean="0"/>
              <a:t>পূ</a:t>
            </a:r>
            <a:r>
              <a:rPr lang="bn-BD" sz="3600" dirty="0" smtClean="0"/>
              <a:t>র্বে</a:t>
            </a:r>
            <a:r>
              <a:rPr lang="en-US" sz="3600" dirty="0" smtClean="0"/>
              <a:t> </a:t>
            </a:r>
            <a:r>
              <a:rPr lang="en-US" sz="3600" dirty="0" err="1" smtClean="0"/>
              <a:t>শা</a:t>
            </a:r>
            <a:r>
              <a:rPr lang="bn-BD" sz="3600" dirty="0" smtClean="0"/>
              <a:t>স্ত্র</a:t>
            </a:r>
            <a:r>
              <a:rPr lang="en-US" sz="3600" dirty="0" smtClean="0"/>
              <a:t> </a:t>
            </a:r>
            <a:r>
              <a:rPr lang="en-US" sz="3600" dirty="0" err="1" smtClean="0"/>
              <a:t>বিধিমত</a:t>
            </a:r>
            <a:r>
              <a:rPr lang="en-US" sz="3600" dirty="0" smtClean="0"/>
              <a:t>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4399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2" grpId="4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4490545"/>
            <a:ext cx="8763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প্রাণি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নিদিষ্ট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করে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বুঝাতে</a:t>
            </a:r>
            <a:r>
              <a:rPr lang="bn-BD" sz="4000" dirty="0" smtClean="0">
                <a:solidFill>
                  <a:srgbClr val="C00000"/>
                </a:solidFill>
              </a:rPr>
              <a:t> </a:t>
            </a:r>
            <a:r>
              <a:rPr lang="en-US" sz="4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bn-BD" sz="4000" dirty="0" smtClean="0">
                <a:solidFill>
                  <a:srgbClr val="C00000"/>
                </a:solidFill>
              </a:rPr>
              <a:t>বসে।</a:t>
            </a:r>
          </a:p>
          <a:p>
            <a:r>
              <a:rPr lang="en-US" sz="4000" dirty="0" smtClean="0"/>
              <a:t>Example-</a:t>
            </a:r>
            <a:r>
              <a:rPr lang="en-US" sz="54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5400" dirty="0" smtClean="0"/>
              <a:t> dog is dancing.</a:t>
            </a:r>
          </a:p>
          <a:p>
            <a:endParaRPr lang="en-US" dirty="0"/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455794"/>
              </p:ext>
            </p:extLst>
          </p:nvPr>
        </p:nvGraphicFramePr>
        <p:xfrm>
          <a:off x="4267200" y="160020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Packager Shell Object" showAsIcon="1" r:id="rId3" imgW="914400" imgH="792360" progId="Package">
                  <p:embed/>
                </p:oleObj>
              </mc:Choice>
              <mc:Fallback>
                <p:oleObj name="Packager Shell Object" showAsIcon="1" r:id="rId3" imgW="914400" imgH="7923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67200" y="160020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487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algn="r"/>
            <a:r>
              <a:rPr lang="en-US" sz="7200" dirty="0" smtClean="0"/>
              <a:t>                         </a:t>
            </a:r>
            <a:br>
              <a:rPr lang="en-US" sz="7200" dirty="0" smtClean="0"/>
            </a:b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/>
              <a:t/>
            </a:r>
            <a:br>
              <a:rPr lang="en-US" sz="7200" dirty="0"/>
            </a:b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/>
              <a:t/>
            </a:r>
            <a:br>
              <a:rPr lang="en-US" sz="7200" dirty="0"/>
            </a:br>
            <a:endParaRPr lang="en-US" sz="7200" dirty="0"/>
          </a:p>
        </p:txBody>
      </p:sp>
      <p:sp>
        <p:nvSpPr>
          <p:cNvPr id="3" name="Rectangle 2"/>
          <p:cNvSpPr/>
          <p:nvPr/>
        </p:nvSpPr>
        <p:spPr>
          <a:xfrm>
            <a:off x="0" y="304800"/>
            <a:ext cx="9144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Superlative degree</a:t>
            </a:r>
            <a:r>
              <a:rPr lang="bn-BD" sz="6000" dirty="0"/>
              <a:t> </a:t>
            </a:r>
            <a:r>
              <a:rPr lang="en-US" sz="6000" dirty="0" err="1" smtClean="0"/>
              <a:t>বুঝাতে</a:t>
            </a:r>
            <a:r>
              <a:rPr lang="bn-BD" sz="6000" dirty="0" smtClean="0"/>
              <a:t> </a:t>
            </a:r>
            <a:r>
              <a:rPr lang="en-US" sz="6000" dirty="0" smtClean="0"/>
              <a:t>the </a:t>
            </a:r>
            <a:r>
              <a:rPr lang="en-US" sz="6000" dirty="0" err="1" smtClean="0"/>
              <a:t>বসে</a:t>
            </a:r>
            <a:r>
              <a:rPr lang="en-US" sz="6000" dirty="0" smtClean="0"/>
              <a:t> </a:t>
            </a:r>
            <a:r>
              <a:rPr lang="bn-BD" dirty="0" smtClean="0"/>
              <a:t>।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105400"/>
            <a:ext cx="9144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Example-Salma is </a:t>
            </a:r>
            <a:r>
              <a:rPr lang="en-US" sz="40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4000" dirty="0"/>
              <a:t>  most beautiful girl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981200"/>
            <a:ext cx="4038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7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>
            <a:normAutofit fontScale="90000"/>
          </a:bodyPr>
          <a:lstStyle/>
          <a:p>
            <a:r>
              <a:rPr lang="en-US" sz="8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Pair Work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1.----</a:t>
            </a:r>
            <a:r>
              <a:rPr lang="en-US" dirty="0" err="1" smtClean="0"/>
              <a:t>padma</a:t>
            </a:r>
            <a:r>
              <a:rPr lang="en-US" dirty="0" smtClean="0"/>
              <a:t>  </a:t>
            </a:r>
            <a:r>
              <a:rPr lang="en-US" dirty="0" err="1" smtClean="0"/>
              <a:t>ia</a:t>
            </a:r>
            <a:r>
              <a:rPr lang="en-US" dirty="0" smtClean="0"/>
              <a:t> a big river.</a:t>
            </a:r>
            <a:br>
              <a:rPr lang="en-US" dirty="0" smtClean="0"/>
            </a:br>
            <a:r>
              <a:rPr lang="en-US" dirty="0" smtClean="0"/>
              <a:t>          2.He gave me ---one taka note.</a:t>
            </a:r>
            <a:br>
              <a:rPr lang="en-US" dirty="0" smtClean="0"/>
            </a:br>
            <a:r>
              <a:rPr lang="en-US" dirty="0" smtClean="0"/>
              <a:t>     3.Akbar was ---greatest kings</a:t>
            </a:r>
            <a:br>
              <a:rPr lang="en-US" dirty="0" smtClean="0"/>
            </a:br>
            <a:r>
              <a:rPr lang="en-US" dirty="0" smtClean="0"/>
              <a:t> of India.</a:t>
            </a:r>
            <a:br>
              <a:rPr lang="en-US" dirty="0" smtClean="0"/>
            </a:br>
            <a:r>
              <a:rPr lang="en-US" dirty="0" smtClean="0"/>
              <a:t> 4.Salam has been doing </a:t>
            </a:r>
            <a:br>
              <a:rPr lang="en-US" dirty="0" smtClean="0"/>
            </a:br>
            <a:r>
              <a:rPr lang="en-US" dirty="0" smtClean="0"/>
              <a:t>the work--—hour.</a:t>
            </a:r>
            <a:br>
              <a:rPr lang="en-US" dirty="0" smtClean="0"/>
            </a:br>
            <a:r>
              <a:rPr lang="en-US" dirty="0" smtClean="0"/>
              <a:t>5.My brother is -----M.A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39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>
            <a:normAutofit/>
          </a:bodyPr>
          <a:lstStyle/>
          <a:p>
            <a:r>
              <a:rPr lang="en-US" sz="5400" dirty="0" smtClean="0"/>
              <a:t>  </a:t>
            </a:r>
            <a:br>
              <a:rPr lang="en-US" sz="5400" dirty="0" smtClean="0"/>
            </a:br>
            <a: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1.The</a:t>
            </a:r>
            <a:b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2.a</a:t>
            </a:r>
            <a:b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3.the</a:t>
            </a:r>
            <a:b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4.an</a:t>
            </a:r>
            <a:b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5.an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381000"/>
            <a:ext cx="73152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C00000"/>
                </a:solidFill>
              </a:rPr>
              <a:t>SOLUTION</a:t>
            </a:r>
            <a:endParaRPr lang="en-US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1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WORK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0"/>
            <a:ext cx="8458200" cy="5310352"/>
          </a:xfrm>
        </p:spPr>
      </p:pic>
    </p:spTree>
    <p:extLst>
      <p:ext uri="{BB962C8B-B14F-4D97-AF65-F5344CB8AC3E}">
        <p14:creationId xmlns:p14="http://schemas.microsoft.com/office/powerpoint/2010/main" val="345701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6000" dirty="0" smtClean="0"/>
              <a:t>1.Make 3 sentences with</a:t>
            </a:r>
            <a:br>
              <a:rPr lang="en-US" sz="6000" dirty="0" smtClean="0"/>
            </a:br>
            <a:r>
              <a:rPr lang="en-US" sz="6000" dirty="0" smtClean="0"/>
              <a:t> article</a:t>
            </a:r>
            <a:r>
              <a:rPr lang="en-US" sz="6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br>
              <a:rPr lang="en-US" sz="6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/>
              <a:t>2.Make </a:t>
            </a:r>
            <a:r>
              <a:rPr lang="en-US" sz="6000" dirty="0"/>
              <a:t>3 sentences </a:t>
            </a:r>
            <a:r>
              <a:rPr lang="en-US" sz="6000" dirty="0" smtClean="0"/>
              <a:t>with</a:t>
            </a:r>
            <a:br>
              <a:rPr lang="en-US" sz="6000" dirty="0" smtClean="0"/>
            </a:br>
            <a:r>
              <a:rPr lang="en-US" sz="6000" dirty="0" smtClean="0"/>
              <a:t> </a:t>
            </a:r>
            <a:r>
              <a:rPr lang="en-US" sz="6000" dirty="0"/>
              <a:t>article</a:t>
            </a:r>
            <a:r>
              <a:rPr lang="en-US" sz="6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br>
              <a:rPr lang="en-US" sz="6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/>
              <a:t>3.Make </a:t>
            </a:r>
            <a:r>
              <a:rPr lang="en-US" sz="6000" dirty="0"/>
              <a:t>3 sentences </a:t>
            </a:r>
            <a:r>
              <a:rPr lang="en-US" sz="6000" dirty="0" smtClean="0"/>
              <a:t>with</a:t>
            </a:r>
            <a:br>
              <a:rPr lang="en-US" sz="6000" dirty="0" smtClean="0"/>
            </a:br>
            <a:r>
              <a:rPr lang="en-US" sz="6000" dirty="0" smtClean="0"/>
              <a:t> </a:t>
            </a:r>
            <a:r>
              <a:rPr lang="en-US" sz="6000" dirty="0"/>
              <a:t>article</a:t>
            </a:r>
            <a:r>
              <a:rPr lang="en-US" sz="6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endParaRPr lang="en-US" sz="6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613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219199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CLASS INTRODUCTION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76400"/>
            <a:ext cx="6400800" cy="39624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CLASS-EIGHT </a:t>
            </a:r>
          </a:p>
          <a:p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SUBJECT-ENGLISH 2</a:t>
            </a:r>
            <a:r>
              <a:rPr lang="en-US" sz="4000" i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PAPER</a:t>
            </a:r>
          </a:p>
          <a:p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UNIT-3</a:t>
            </a:r>
          </a:p>
          <a:p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LESSON-1</a:t>
            </a:r>
          </a:p>
          <a:p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DATE-20</a:t>
            </a:r>
            <a:r>
              <a:rPr lang="en-US" sz="4000" i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JULY,2016</a:t>
            </a:r>
            <a:endParaRPr lang="en-US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925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88392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3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858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Look at the picture and talk.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</a:t>
            </a:r>
            <a:r>
              <a:rPr lang="en-US" sz="40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 </a:t>
            </a:r>
            <a:r>
              <a:rPr lang="en-US" sz="4000" dirty="0" smtClean="0"/>
              <a:t>baby       </a:t>
            </a:r>
            <a:r>
              <a:rPr lang="en-US" sz="40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n-US" sz="4000" dirty="0" smtClean="0"/>
              <a:t> elephant   </a:t>
            </a:r>
            <a:r>
              <a:rPr lang="en-US" sz="4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4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smtClean="0"/>
              <a:t>Padma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404850"/>
            <a:ext cx="3048000" cy="39291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404850"/>
            <a:ext cx="2743200" cy="3776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1" y="1404850"/>
            <a:ext cx="2256870" cy="408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2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5943599"/>
          </a:xfrm>
        </p:spPr>
        <p:txBody>
          <a:bodyPr/>
          <a:lstStyle/>
          <a:p>
            <a:r>
              <a:rPr lang="en-US" dirty="0" smtClean="0"/>
              <a:t>LESSON  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85800"/>
            <a:ext cx="6400800" cy="4953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53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/>
          </a:bodyPr>
          <a:lstStyle/>
          <a:p>
            <a:r>
              <a:rPr lang="en-US" sz="6600" dirty="0" smtClean="0"/>
              <a:t>LESSON---</a:t>
            </a:r>
            <a:r>
              <a:rPr lang="en-US" sz="6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ARTICLE</a:t>
            </a:r>
            <a:endParaRPr lang="en-US" sz="6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50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6583362"/>
          </a:xfrm>
        </p:spPr>
        <p:txBody>
          <a:bodyPr>
            <a:normAutofit fontScale="90000"/>
          </a:bodyPr>
          <a:lstStyle/>
          <a:p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Outcome  </a:t>
            </a:r>
            <a:b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9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</a:t>
            </a:r>
            <a: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say </a:t>
            </a:r>
            <a:r>
              <a:rPr lang="en-US" sz="49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defination</a:t>
            </a:r>
            <a: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article</a:t>
            </a:r>
            <a:b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9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</a:t>
            </a:r>
            <a:r>
              <a:rPr lang="en-US" sz="49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say classification of article</a:t>
            </a:r>
            <a: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9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</a:t>
            </a:r>
            <a: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fill in the gap with article</a:t>
            </a:r>
            <a:b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without  ( x).</a:t>
            </a:r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b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6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val 2"/>
          <p:cNvSpPr/>
          <p:nvPr/>
        </p:nvSpPr>
        <p:spPr>
          <a:xfrm>
            <a:off x="144086" y="2745277"/>
            <a:ext cx="617913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44087" y="3293224"/>
            <a:ext cx="457200" cy="5167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44087" y="4191000"/>
            <a:ext cx="617913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36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6858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 girl          an apple      The </a:t>
            </a:r>
            <a:r>
              <a:rPr lang="en-US" dirty="0" err="1" smtClean="0"/>
              <a:t>Jumuna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0"/>
            <a:ext cx="2966257" cy="4953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0"/>
            <a:ext cx="2895600" cy="4953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1" y="0"/>
            <a:ext cx="2892332" cy="4953001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5791200" y="6004560"/>
            <a:ext cx="647700" cy="426720"/>
          </a:xfrm>
          <a:prstGeom prst="star5">
            <a:avLst>
              <a:gd name="adj" fmla="val 40242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/>
          <p:cNvSpPr/>
          <p:nvPr/>
        </p:nvSpPr>
        <p:spPr>
          <a:xfrm>
            <a:off x="3118657" y="6027157"/>
            <a:ext cx="380999" cy="4572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art 7"/>
          <p:cNvSpPr/>
          <p:nvPr/>
        </p:nvSpPr>
        <p:spPr>
          <a:xfrm>
            <a:off x="275897" y="5943600"/>
            <a:ext cx="762000" cy="48768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00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/>
          <a:lstStyle/>
          <a:p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</a:t>
            </a:r>
            <a:r>
              <a:rPr lang="en-US" sz="6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n-US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,THE</a:t>
            </a:r>
            <a:r>
              <a:rPr lang="en-US" sz="6000" b="1" u="sng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 an, the are called  article.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879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119</Words>
  <Application>Microsoft Office PowerPoint</Application>
  <PresentationFormat>On-screen Show (4:3)</PresentationFormat>
  <Paragraphs>81</Paragraphs>
  <Slides>30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Vrinda</vt:lpstr>
      <vt:lpstr>Office Theme</vt:lpstr>
      <vt:lpstr>Packager Shell Object</vt:lpstr>
      <vt:lpstr>WELCOME</vt:lpstr>
      <vt:lpstr>TEACHER INTRODUCTION</vt:lpstr>
      <vt:lpstr>CLASS INTRODUCTION</vt:lpstr>
      <vt:lpstr> Look at the picture and talk.                 A  baby       An elephant    The Padma  </vt:lpstr>
      <vt:lpstr>LESSON  INTRODUCTION</vt:lpstr>
      <vt:lpstr>LESSON---ARTICLE</vt:lpstr>
      <vt:lpstr>    Learning Outcome     Ss can say defination of article  Ss can say classification of article Ss can fill in the gap with article without  ( x).         </vt:lpstr>
      <vt:lpstr>       A  girl          an apple      The Jumuna</vt:lpstr>
      <vt:lpstr>A,AN,THE     a, an, the are called  article.</vt:lpstr>
      <vt:lpstr>Do you know  what kinds of article?</vt:lpstr>
      <vt:lpstr>PowerPoint Presentation</vt:lpstr>
      <vt:lpstr>PowerPoint Presentation</vt:lpstr>
      <vt:lpstr>    </vt:lpstr>
      <vt:lpstr>An apple=  an elephant=  an important image=  an orange=  an umbrella=</vt:lpstr>
      <vt:lpstr>Exception Vowel থাকা সত্ত্বেও উহার উচ্চারণ যদি ‘’ইউ’’ বা ‘’ওয়া’’ এর মত হয় তাহলে এর আগে A বসে।       Example-    He gave me  a one taka note.</vt:lpstr>
      <vt:lpstr>                        Salam is  a   university student.</vt:lpstr>
      <vt:lpstr>           Consonant এর ক্ষেএে     He has a zeraf. I have a table.           </vt:lpstr>
      <vt:lpstr>   Salam has a horse.</vt:lpstr>
      <vt:lpstr>     Exception কোনো  বাক্যে Hএর উচ্চারণ  যদি Silent(উহ্য) থাকলে তাহলে এর আগে  Anবসে।                Bablu is an honest teacher.      </vt:lpstr>
      <vt:lpstr>A,an এর ব্যবহার</vt:lpstr>
      <vt:lpstr> Little, few, great,  large, single, double, hundred, thousand,million= এগুলোর আগে শুন্যস্হান থাকলে Aবসে।     Amirul has a thousand of money.  </vt:lpstr>
      <vt:lpstr>      Mother reads the holy Quran.  The Titanic ship looks very nice.  The Padma is a big river.  </vt:lpstr>
      <vt:lpstr>THE ব্যবহারের ছড়াটি নদী, সাগর দ্বীপপুন্জ,  জাহাজাদী, গিরিপুন্জ। দিন, তারিখ,মাসের নাম আরো যত খ্যাত ধাম। জাতি, ধর্ম ও ধর্মগ্রন্থ কোট,সিনেট,সংবাদপএ।  চাঁদ,সূয,গ্রহতাঁরা আরো যত বিশ্ব ধারা। পৃথিবীতে অতুলনীয় যত বসে Theইতি পূর্বে শাস্ত্র বিধিমত।</vt:lpstr>
      <vt:lpstr>PowerPoint Presentation</vt:lpstr>
      <vt:lpstr>                               </vt:lpstr>
      <vt:lpstr>Pair Work 1.----padma  ia a big river.           2.He gave me ---one taka note.      3.Akbar was ---greatest kings  of India.  4.Salam has been doing  the work--—hour. 5.My brother is -----M.A</vt:lpstr>
      <vt:lpstr>    1.The 2.a    3.the   4.an   5.an</vt:lpstr>
      <vt:lpstr>HOME WORK</vt:lpstr>
      <vt:lpstr> 1.Make 3 sentences with  article a  2.Make 3 sentences with  article an 3.Make 3 sentences with  article the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MOHICHARON M L HIGH</dc:creator>
  <cp:lastModifiedBy>Bablu</cp:lastModifiedBy>
  <cp:revision>131</cp:revision>
  <dcterms:created xsi:type="dcterms:W3CDTF">2006-08-16T00:00:00Z</dcterms:created>
  <dcterms:modified xsi:type="dcterms:W3CDTF">2017-06-02T05:39:37Z</dcterms:modified>
</cp:coreProperties>
</file>